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9CEE3E-BAD9-44ED-8EFF-C503B58215A1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32F0F3D-AFF5-49B8-B863-882C254B114F}">
      <dgm:prSet/>
      <dgm:spPr/>
      <dgm:t>
        <a:bodyPr/>
        <a:lstStyle/>
        <a:p>
          <a:r>
            <a:rPr lang="ro-RO" dirty="0"/>
            <a:t>Programul realizat de mine are ca funcționalitate principală diferențierea între două tipuri de imagini. Imagini cu câini și imagini cu pisici.</a:t>
          </a:r>
          <a:endParaRPr lang="en-US" dirty="0"/>
        </a:p>
      </dgm:t>
    </dgm:pt>
    <dgm:pt modelId="{583DB187-A433-4CC8-B5C3-F59F64A7414D}" type="parTrans" cxnId="{71E65CFE-32BD-4998-B236-00F1FB7BD073}">
      <dgm:prSet/>
      <dgm:spPr/>
      <dgm:t>
        <a:bodyPr/>
        <a:lstStyle/>
        <a:p>
          <a:endParaRPr lang="en-US"/>
        </a:p>
      </dgm:t>
    </dgm:pt>
    <dgm:pt modelId="{1F317257-EA77-4AFE-9517-9C6BF01FDE92}" type="sibTrans" cxnId="{71E65CFE-32BD-4998-B236-00F1FB7BD073}">
      <dgm:prSet/>
      <dgm:spPr/>
      <dgm:t>
        <a:bodyPr/>
        <a:lstStyle/>
        <a:p>
          <a:endParaRPr lang="en-US"/>
        </a:p>
      </dgm:t>
    </dgm:pt>
    <dgm:pt modelId="{84A5D5E8-FFDD-42BA-8992-3388A51B1B59}">
      <dgm:prSet/>
      <dgm:spPr/>
      <dgm:t>
        <a:bodyPr/>
        <a:lstStyle/>
        <a:p>
          <a:r>
            <a:rPr lang="ro-RO" dirty="0"/>
            <a:t>După ce utilizatorul a selectat o imagine cu care dorește să lucreze, aceasta va fi afișată pe ecran împreună cu textul “It’s a dog” sau “It’s a cat” în funcție de rezultatul pe care aplicația îl va da.</a:t>
          </a:r>
          <a:endParaRPr lang="en-US" dirty="0"/>
        </a:p>
      </dgm:t>
    </dgm:pt>
    <dgm:pt modelId="{1F318AF6-96EA-4E13-9B51-3849A966D02F}" type="parTrans" cxnId="{2BA11C95-F5C9-4A79-8BD4-FF56E4CF0CE2}">
      <dgm:prSet/>
      <dgm:spPr/>
      <dgm:t>
        <a:bodyPr/>
        <a:lstStyle/>
        <a:p>
          <a:endParaRPr lang="en-US"/>
        </a:p>
      </dgm:t>
    </dgm:pt>
    <dgm:pt modelId="{40F20D4E-1139-48BC-8200-8CED6C63FBDE}" type="sibTrans" cxnId="{2BA11C95-F5C9-4A79-8BD4-FF56E4CF0CE2}">
      <dgm:prSet/>
      <dgm:spPr/>
      <dgm:t>
        <a:bodyPr/>
        <a:lstStyle/>
        <a:p>
          <a:endParaRPr lang="en-US"/>
        </a:p>
      </dgm:t>
    </dgm:pt>
    <dgm:pt modelId="{CE0C1892-B23E-4F3D-B0D4-F2F562D5A28A}" type="pres">
      <dgm:prSet presAssocID="{4B9CEE3E-BAD9-44ED-8EFF-C503B58215A1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7009DF74-D23D-44CB-855C-28A46AFAFF0A}" type="pres">
      <dgm:prSet presAssocID="{732F0F3D-AFF5-49B8-B863-882C254B114F}" presName="hierRoot1" presStyleCnt="0"/>
      <dgm:spPr/>
    </dgm:pt>
    <dgm:pt modelId="{DEB9C3D4-E5C2-47E0-B734-E72A68ED2746}" type="pres">
      <dgm:prSet presAssocID="{732F0F3D-AFF5-49B8-B863-882C254B114F}" presName="composite" presStyleCnt="0"/>
      <dgm:spPr/>
    </dgm:pt>
    <dgm:pt modelId="{6826FB21-715E-4CE5-82E4-0AC9F2B17C0A}" type="pres">
      <dgm:prSet presAssocID="{732F0F3D-AFF5-49B8-B863-882C254B114F}" presName="background" presStyleLbl="node0" presStyleIdx="0" presStyleCnt="2"/>
      <dgm:spPr/>
    </dgm:pt>
    <dgm:pt modelId="{F52AA428-12AC-4A8A-8501-9EAE8C46E898}" type="pres">
      <dgm:prSet presAssocID="{732F0F3D-AFF5-49B8-B863-882C254B114F}" presName="text" presStyleLbl="fgAcc0" presStyleIdx="0" presStyleCnt="2">
        <dgm:presLayoutVars>
          <dgm:chPref val="3"/>
        </dgm:presLayoutVars>
      </dgm:prSet>
      <dgm:spPr/>
    </dgm:pt>
    <dgm:pt modelId="{854931B5-B9B6-41AC-A491-55312852C4A2}" type="pres">
      <dgm:prSet presAssocID="{732F0F3D-AFF5-49B8-B863-882C254B114F}" presName="hierChild2" presStyleCnt="0"/>
      <dgm:spPr/>
    </dgm:pt>
    <dgm:pt modelId="{DD7A2A37-A11F-4245-A981-897FB04DBAA5}" type="pres">
      <dgm:prSet presAssocID="{84A5D5E8-FFDD-42BA-8992-3388A51B1B59}" presName="hierRoot1" presStyleCnt="0"/>
      <dgm:spPr/>
    </dgm:pt>
    <dgm:pt modelId="{A6E492D6-7807-49C6-BC38-6700195BE397}" type="pres">
      <dgm:prSet presAssocID="{84A5D5E8-FFDD-42BA-8992-3388A51B1B59}" presName="composite" presStyleCnt="0"/>
      <dgm:spPr/>
    </dgm:pt>
    <dgm:pt modelId="{EE566AD0-5DED-4F9A-913A-33A0030AE39C}" type="pres">
      <dgm:prSet presAssocID="{84A5D5E8-FFDD-42BA-8992-3388A51B1B59}" presName="background" presStyleLbl="node0" presStyleIdx="1" presStyleCnt="2"/>
      <dgm:spPr/>
    </dgm:pt>
    <dgm:pt modelId="{36DC6788-DBD9-4867-82F1-ADA577D329B9}" type="pres">
      <dgm:prSet presAssocID="{84A5D5E8-FFDD-42BA-8992-3388A51B1B59}" presName="text" presStyleLbl="fgAcc0" presStyleIdx="1" presStyleCnt="2">
        <dgm:presLayoutVars>
          <dgm:chPref val="3"/>
        </dgm:presLayoutVars>
      </dgm:prSet>
      <dgm:spPr/>
    </dgm:pt>
    <dgm:pt modelId="{3B9C5B9F-4189-41E5-8F2E-B22ED9E2B16E}" type="pres">
      <dgm:prSet presAssocID="{84A5D5E8-FFDD-42BA-8992-3388A51B1B59}" presName="hierChild2" presStyleCnt="0"/>
      <dgm:spPr/>
    </dgm:pt>
  </dgm:ptLst>
  <dgm:cxnLst>
    <dgm:cxn modelId="{8ED12A94-366D-4D09-96AA-5FB86AF8214C}" type="presOf" srcId="{732F0F3D-AFF5-49B8-B863-882C254B114F}" destId="{F52AA428-12AC-4A8A-8501-9EAE8C46E898}" srcOrd="0" destOrd="0" presId="urn:microsoft.com/office/officeart/2005/8/layout/hierarchy1"/>
    <dgm:cxn modelId="{2BA11C95-F5C9-4A79-8BD4-FF56E4CF0CE2}" srcId="{4B9CEE3E-BAD9-44ED-8EFF-C503B58215A1}" destId="{84A5D5E8-FFDD-42BA-8992-3388A51B1B59}" srcOrd="1" destOrd="0" parTransId="{1F318AF6-96EA-4E13-9B51-3849A966D02F}" sibTransId="{40F20D4E-1139-48BC-8200-8CED6C63FBDE}"/>
    <dgm:cxn modelId="{7673AED6-BAA9-4EEA-9A77-89F7037BAA94}" type="presOf" srcId="{4B9CEE3E-BAD9-44ED-8EFF-C503B58215A1}" destId="{CE0C1892-B23E-4F3D-B0D4-F2F562D5A28A}" srcOrd="0" destOrd="0" presId="urn:microsoft.com/office/officeart/2005/8/layout/hierarchy1"/>
    <dgm:cxn modelId="{E25450D9-2497-4D16-B7E8-B840D6038EC8}" type="presOf" srcId="{84A5D5E8-FFDD-42BA-8992-3388A51B1B59}" destId="{36DC6788-DBD9-4867-82F1-ADA577D329B9}" srcOrd="0" destOrd="0" presId="urn:microsoft.com/office/officeart/2005/8/layout/hierarchy1"/>
    <dgm:cxn modelId="{71E65CFE-32BD-4998-B236-00F1FB7BD073}" srcId="{4B9CEE3E-BAD9-44ED-8EFF-C503B58215A1}" destId="{732F0F3D-AFF5-49B8-B863-882C254B114F}" srcOrd="0" destOrd="0" parTransId="{583DB187-A433-4CC8-B5C3-F59F64A7414D}" sibTransId="{1F317257-EA77-4AFE-9517-9C6BF01FDE92}"/>
    <dgm:cxn modelId="{4E57EEB8-CA1F-491A-8725-D5A1294F0BE5}" type="presParOf" srcId="{CE0C1892-B23E-4F3D-B0D4-F2F562D5A28A}" destId="{7009DF74-D23D-44CB-855C-28A46AFAFF0A}" srcOrd="0" destOrd="0" presId="urn:microsoft.com/office/officeart/2005/8/layout/hierarchy1"/>
    <dgm:cxn modelId="{13BAA7A8-48AD-498C-A497-EB052DAF7972}" type="presParOf" srcId="{7009DF74-D23D-44CB-855C-28A46AFAFF0A}" destId="{DEB9C3D4-E5C2-47E0-B734-E72A68ED2746}" srcOrd="0" destOrd="0" presId="urn:microsoft.com/office/officeart/2005/8/layout/hierarchy1"/>
    <dgm:cxn modelId="{0EDA5E9C-0237-4271-BAA8-4D11E69B39E5}" type="presParOf" srcId="{DEB9C3D4-E5C2-47E0-B734-E72A68ED2746}" destId="{6826FB21-715E-4CE5-82E4-0AC9F2B17C0A}" srcOrd="0" destOrd="0" presId="urn:microsoft.com/office/officeart/2005/8/layout/hierarchy1"/>
    <dgm:cxn modelId="{A38CFB43-307D-4E35-9656-3FC6E79050C4}" type="presParOf" srcId="{DEB9C3D4-E5C2-47E0-B734-E72A68ED2746}" destId="{F52AA428-12AC-4A8A-8501-9EAE8C46E898}" srcOrd="1" destOrd="0" presId="urn:microsoft.com/office/officeart/2005/8/layout/hierarchy1"/>
    <dgm:cxn modelId="{C94E382C-E9D2-4ED8-9165-7C7646A05D07}" type="presParOf" srcId="{7009DF74-D23D-44CB-855C-28A46AFAFF0A}" destId="{854931B5-B9B6-41AC-A491-55312852C4A2}" srcOrd="1" destOrd="0" presId="urn:microsoft.com/office/officeart/2005/8/layout/hierarchy1"/>
    <dgm:cxn modelId="{1BF22C60-8457-437E-BF2B-FE25E7BBC557}" type="presParOf" srcId="{CE0C1892-B23E-4F3D-B0D4-F2F562D5A28A}" destId="{DD7A2A37-A11F-4245-A981-897FB04DBAA5}" srcOrd="1" destOrd="0" presId="urn:microsoft.com/office/officeart/2005/8/layout/hierarchy1"/>
    <dgm:cxn modelId="{D4D986AB-5B6A-45FB-B0DB-A09A7C8BE5A6}" type="presParOf" srcId="{DD7A2A37-A11F-4245-A981-897FB04DBAA5}" destId="{A6E492D6-7807-49C6-BC38-6700195BE397}" srcOrd="0" destOrd="0" presId="urn:microsoft.com/office/officeart/2005/8/layout/hierarchy1"/>
    <dgm:cxn modelId="{791D052F-6943-4CF1-893E-CFEC1B7F32CC}" type="presParOf" srcId="{A6E492D6-7807-49C6-BC38-6700195BE397}" destId="{EE566AD0-5DED-4F9A-913A-33A0030AE39C}" srcOrd="0" destOrd="0" presId="urn:microsoft.com/office/officeart/2005/8/layout/hierarchy1"/>
    <dgm:cxn modelId="{FDA88817-31AE-430D-BF74-58708EB22108}" type="presParOf" srcId="{A6E492D6-7807-49C6-BC38-6700195BE397}" destId="{36DC6788-DBD9-4867-82F1-ADA577D329B9}" srcOrd="1" destOrd="0" presId="urn:microsoft.com/office/officeart/2005/8/layout/hierarchy1"/>
    <dgm:cxn modelId="{D838F156-D8B5-4DA1-97FD-0C2C669A5313}" type="presParOf" srcId="{DD7A2A37-A11F-4245-A981-897FB04DBAA5}" destId="{3B9C5B9F-4189-41E5-8F2E-B22ED9E2B16E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26FB21-715E-4CE5-82E4-0AC9F2B17C0A}">
      <dsp:nvSpPr>
        <dsp:cNvPr id="0" name=""/>
        <dsp:cNvSpPr/>
      </dsp:nvSpPr>
      <dsp:spPr>
        <a:xfrm>
          <a:off x="1365" y="265038"/>
          <a:ext cx="4793425" cy="30438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2AA428-12AC-4A8A-8501-9EAE8C46E898}">
      <dsp:nvSpPr>
        <dsp:cNvPr id="0" name=""/>
        <dsp:cNvSpPr/>
      </dsp:nvSpPr>
      <dsp:spPr>
        <a:xfrm>
          <a:off x="533968" y="771011"/>
          <a:ext cx="4793425" cy="30438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500" kern="1200" dirty="0"/>
            <a:t>Programul realizat de mine are ca funcționalitate principală diferențierea între două tipuri de imagini. Imagini cu câini și imagini cu pisici.</a:t>
          </a:r>
          <a:endParaRPr lang="en-US" sz="2500" kern="1200" dirty="0"/>
        </a:p>
      </dsp:txBody>
      <dsp:txXfrm>
        <a:off x="623119" y="860162"/>
        <a:ext cx="4615123" cy="2865522"/>
      </dsp:txXfrm>
    </dsp:sp>
    <dsp:sp modelId="{EE566AD0-5DED-4F9A-913A-33A0030AE39C}">
      <dsp:nvSpPr>
        <dsp:cNvPr id="0" name=""/>
        <dsp:cNvSpPr/>
      </dsp:nvSpPr>
      <dsp:spPr>
        <a:xfrm>
          <a:off x="5859996" y="265038"/>
          <a:ext cx="4793425" cy="304382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6788-DBD9-4867-82F1-ADA577D329B9}">
      <dsp:nvSpPr>
        <dsp:cNvPr id="0" name=""/>
        <dsp:cNvSpPr/>
      </dsp:nvSpPr>
      <dsp:spPr>
        <a:xfrm>
          <a:off x="6392599" y="771011"/>
          <a:ext cx="4793425" cy="3043824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ro-RO" sz="2500" kern="1200" dirty="0"/>
            <a:t>După ce utilizatorul a selectat o imagine cu care dorește să lucreze, aceasta va fi afișată pe ecran împreună cu textul “It’s a dog” sau “It’s a cat” în funcție de rezultatul pe care aplicația îl va da.</a:t>
          </a:r>
          <a:endParaRPr lang="en-US" sz="2500" kern="1200" dirty="0"/>
        </a:p>
      </dsp:txBody>
      <dsp:txXfrm>
        <a:off x="6481750" y="860162"/>
        <a:ext cx="4615123" cy="2865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E91A2-B72C-4360-91B9-0845FDC55A8A}" type="datetimeFigureOut">
              <a:rPr lang="ro-RO" smtClean="0"/>
              <a:t>19.01.2023</a:t>
            </a:fld>
            <a:endParaRPr lang="ro-RO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o-RO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6542D8-D1FA-4599-8C13-6087A10BD619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85756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o-RO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56542D8-D1FA-4599-8C13-6087A10BD619}" type="slidenum">
              <a:rPr lang="ro-RO" smtClean="0"/>
              <a:t>1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87477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0F28B-45E3-4585-87E3-73838692A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668049"/>
            <a:ext cx="7626795" cy="2841914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F755B0-E17A-4B52-A99D-C35BB18BB2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3602038"/>
            <a:ext cx="7626795" cy="2501728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390C28-805B-4DA6-A10E-651C0FD0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5EBBA9-C52F-4628-AE0D-DCD1772F9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5BAC57-F8E1-4B54-A111-CB53B3203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59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A5B40-C529-41A6-8D06-07AF9430A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BB5A354-E2A8-4A91-9D7A-36D9E0915C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3944-2E3D-42BC-B83D-7630699D4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C57FA-204E-4A7A-BAE2-DF17BB0FF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BDA36D-49FF-495A-8E25-4CCC98E39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28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44ECD05-4E94-4A60-8FDA-700BF100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Color Fill">
            <a:extLst>
              <a:ext uri="{FF2B5EF4-FFF2-40B4-BE49-F238E27FC236}">
                <a16:creationId xmlns:a16="http://schemas.microsoft.com/office/drawing/2014/main" id="{8BCB0EB2-4067-418C-9465-9D4C71240E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4E37999-41E7-446D-8C53-B904C3CE8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38A90E8-87F8-4150-B5EB-E19C8A01AFB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0" name="Graphic 9">
              <a:extLst>
                <a:ext uri="{FF2B5EF4-FFF2-40B4-BE49-F238E27FC236}">
                  <a16:creationId xmlns:a16="http://schemas.microsoft.com/office/drawing/2014/main" id="{724DCA1C-A8E8-4F90-8FAE-85B1426C108A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58D6291-6756-44E3-9FCE-0B2ECA5EE664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C37CA96E-9DD9-4172-B63B-50DF43B57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3" name="Graphic 9">
              <a:extLst>
                <a:ext uri="{FF2B5EF4-FFF2-40B4-BE49-F238E27FC236}">
                  <a16:creationId xmlns:a16="http://schemas.microsoft.com/office/drawing/2014/main" id="{B335AFFE-BF3D-491C-8255-692B9DAC6775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AA052AAF-7A7C-4EDB-AE2C-FCA3A756C4E5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20" name="Texture">
            <a:extLst>
              <a:ext uri="{FF2B5EF4-FFF2-40B4-BE49-F238E27FC236}">
                <a16:creationId xmlns:a16="http://schemas.microsoft.com/office/drawing/2014/main" id="{31F99E9D-6528-47AC-B178-7032D0E17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4DD302-622D-4E42-BD6F-FAAA98B372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6311" y="668049"/>
            <a:ext cx="2628900" cy="55089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70D9F5-C907-405F-BE11-571C61745E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57200" y="668049"/>
            <a:ext cx="6689098" cy="55089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FD860-3FBD-4FE7-A9FD-1D4A4D10AA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A367B-81B3-4BD3-9C95-18EC0710A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D8E54-346D-4D66-BF99-96DA43F80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842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EA2C84-1247-4534-81D1-136C3E1EB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48D490-CEA6-4844-A537-F749658D3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AEFC9-887F-4E73-9938-6032D5286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FCF0CF-134A-404E-A177-9FAAA039F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A1B0DC-2D2C-408B-A577-904A2385C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174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55431-EF88-4771-9699-27EF70A55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50"/>
            <a:ext cx="7673389" cy="3816588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AF57C3-A928-4093-B3FC-ECC2194AE9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767338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BFD625-A893-46D3-A518-9E969CB4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CAD37A-B380-4B65-9FB9-3FB914120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773B6-CD13-4451-9BF3-C4102BA5E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6250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C1FBD0A-9F7B-4EBB-9982-B55F5F980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8CFF0B8-0BA9-4DD9-B7B2-0655DC8419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77B910E-9B87-4291-987B-6883212CBA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05596CF7-55B3-409D-A36C-F5BE9D625628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92245D23-45D8-474C-8A38-633E99962676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8A8D14-28CA-4095-B2FA-E48B3150A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1D1F176A-19F1-4537-800D-210F29EC1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A04C26-6125-4D95-9FC0-50DEB9419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1534" cy="159174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35401A-13E5-4CED-864F-06D6EECCBC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341329"/>
            <a:ext cx="5562600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513523-8F78-4766-91D7-03E329B68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341329"/>
            <a:ext cx="4736534" cy="38356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5B757F-BAD2-4343-BD57-FC02D0BE1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30EF3C-A61E-4F43-9C8F-BC9A6455C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D947-1DC8-4CE9-A031-6EEB776BD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8316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5BFA9BB-A51E-4D09-8602-5AD9010463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Color Fill">
            <a:extLst>
              <a:ext uri="{FF2B5EF4-FFF2-40B4-BE49-F238E27FC236}">
                <a16:creationId xmlns:a16="http://schemas.microsoft.com/office/drawing/2014/main" id="{A60257A1-779B-4048-BC0D-1EA579B5B1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8F4B5D0-AA24-4702-9C01-FC1A03E7B6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1151383" y="2767655"/>
            <a:ext cx="1040617" cy="2833045"/>
            <a:chOff x="11151383" y="2767655"/>
            <a:chExt cx="1040617" cy="2833045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29CBF9BD-1EB2-4122-98FE-F2B5DF8771C9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C41FF89-01DF-4236-AA4D-243CB8A464B3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FD03BB88-350D-4DE0-BB34-870F64356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</p:grpSp>
      <p:sp>
        <p:nvSpPr>
          <p:cNvPr id="15" name="Texture">
            <a:extLst>
              <a:ext uri="{FF2B5EF4-FFF2-40B4-BE49-F238E27FC236}">
                <a16:creationId xmlns:a16="http://schemas.microsoft.com/office/drawing/2014/main" id="{4A8025C0-8995-4863-A847-7ED1F8CCE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162335-6445-435C-A1C6-9F090B965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0450629" cy="13255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74B3D-418F-464D-91E7-993D0B4801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086" y="2182814"/>
            <a:ext cx="502151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04709-9362-4AB5-9AA2-32F51BF06A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7086" y="3115949"/>
            <a:ext cx="502151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083836-1CF5-406F-B0CB-643F37066CE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890597" y="2182814"/>
            <a:ext cx="501723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4A8670-0F33-4222-AAC9-96A21C47C33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90597" y="3115949"/>
            <a:ext cx="5017232" cy="3073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A1E6970-4A96-4519-9C0E-11E245D56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FEE249-70F5-4359-B699-23D68A503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2AE510-A38C-45EE-B061-CB02E4E3DD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9162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7A9D1A-F943-4838-BA2F-6DF4F2EC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638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6FEE401-3424-4696-A6FC-BBEE79379F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E9D767-A30A-4508-B510-99AB91737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979DC-F3D5-43AB-8A0F-9C8A14E0C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57664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CDA0B-9BEE-4B57-8F97-96D5645D06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282AF2-09A1-4A1C-AEB6-577962B714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D99D9-82B1-496C-ABBC-4FF0C375D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587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7D9AFA4-EB8E-4091-A5E2-1B9D163A07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F25018FE-FB44-4E2E-A181-B3476F3E85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A6C7CD4B-70DE-49E2-A336-B6F43F58F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B4B8BFC9-6F67-47CB-BAE4-45260FBAF397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40F836E5-3C5B-4DE7-B09A-AE00DEE730A9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68E1B8E4-080E-4F43-B33F-59DD21B6B658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07639D4-740A-4B71-8393-99CA375EB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AE7E56E5-1F6A-442B-B5E0-ED19F815D2E2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3774E986-8FE2-4670-A4C0-96E213269BD7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3A5846DF-A106-4887-BE2C-DCD89DAA6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67E81C-AA51-44A0-B21C-757B2F3B9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1957828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0438A-298D-4466-B55D-F466C345C3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68049"/>
            <a:ext cx="4875212" cy="523125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143104-0579-4974-88D2-61DF1A30D3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749024"/>
            <a:ext cx="4314825" cy="3119964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A32755-0632-47CB-AA69-7EFB212FA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D0B4F-5B59-4064-A88B-E9938A40F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12E7F-93B8-4E93-BCB3-ADE74FC15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1640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F3C1870-4E69-4DE7-BF2F-DE8A7881C6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7439AB1C-A8A1-4745-9625-B18FE9160B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11ADDC4D-D9AA-48F8-BD10-2D20F14607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300855" y="0"/>
            <a:ext cx="1891145" cy="5600700"/>
            <a:chOff x="10300855" y="0"/>
            <a:chExt cx="1891145" cy="56007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C1136312-3085-4615-A743-4EE531585B11}"/>
                </a:ext>
              </a:extLst>
            </p:cNvPr>
            <p:cNvSpPr/>
            <p:nvPr/>
          </p:nvSpPr>
          <p:spPr>
            <a:xfrm>
              <a:off x="11783194" y="2943021"/>
              <a:ext cx="246527" cy="24652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29539FE4-376B-4187-A80A-C98EBA23DA30}"/>
                </a:ext>
              </a:extLst>
            </p:cNvPr>
            <p:cNvSpPr/>
            <p:nvPr/>
          </p:nvSpPr>
          <p:spPr>
            <a:xfrm>
              <a:off x="10330568" y="2199078"/>
              <a:ext cx="1195288" cy="119528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11DC5D7-2276-4A57-8783-A0EFB00416E9}"/>
                </a:ext>
              </a:extLst>
            </p:cNvPr>
            <p:cNvSpPr/>
            <p:nvPr/>
          </p:nvSpPr>
          <p:spPr>
            <a:xfrm flipV="1">
              <a:off x="11151383" y="4336822"/>
              <a:ext cx="1040617" cy="1263878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7D5B578-4971-4ADC-97D8-B9CEF52AA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11638492" y="2767655"/>
              <a:ext cx="553508" cy="1567713"/>
            </a:xfrm>
            <a:custGeom>
              <a:avLst/>
              <a:gdLst>
                <a:gd name="connsiteX0" fmla="*/ 612019 w 612019"/>
                <a:gd name="connsiteY0" fmla="*/ 0 h 1733435"/>
                <a:gd name="connsiteX1" fmla="*/ 612019 w 612019"/>
                <a:gd name="connsiteY1" fmla="*/ 1733435 h 1733435"/>
                <a:gd name="connsiteX2" fmla="*/ 180103 w 612019"/>
                <a:gd name="connsiteY2" fmla="*/ 1301519 h 1733435"/>
                <a:gd name="connsiteX3" fmla="*/ 180103 w 612019"/>
                <a:gd name="connsiteY3" fmla="*/ 431916 h 1733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19" h="1733435">
                  <a:moveTo>
                    <a:pt x="612019" y="0"/>
                  </a:moveTo>
                  <a:lnTo>
                    <a:pt x="612019" y="1733435"/>
                  </a:lnTo>
                  <a:lnTo>
                    <a:pt x="180103" y="1301519"/>
                  </a:lnTo>
                  <a:cubicBezTo>
                    <a:pt x="-60034" y="1061382"/>
                    <a:pt x="-60034" y="672053"/>
                    <a:pt x="180103" y="431916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2D968E77-E43D-4870-93BC-CBF1947336B3}"/>
                </a:ext>
              </a:extLst>
            </p:cNvPr>
            <p:cNvSpPr/>
            <p:nvPr/>
          </p:nvSpPr>
          <p:spPr>
            <a:xfrm flipH="1">
              <a:off x="10300855" y="0"/>
              <a:ext cx="1891145" cy="1891145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  <p:sp>
          <p:nvSpPr>
            <p:cNvPr id="20" name="Graphic 9">
              <a:extLst>
                <a:ext uri="{FF2B5EF4-FFF2-40B4-BE49-F238E27FC236}">
                  <a16:creationId xmlns:a16="http://schemas.microsoft.com/office/drawing/2014/main" id="{1221D41A-E71E-4587-A876-F8778E7C03E1}"/>
                </a:ext>
              </a:extLst>
            </p:cNvPr>
            <p:cNvSpPr/>
            <p:nvPr/>
          </p:nvSpPr>
          <p:spPr>
            <a:xfrm flipH="1">
              <a:off x="10424367" y="122795"/>
              <a:ext cx="1644119" cy="164411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dirty="0"/>
            </a:p>
          </p:txBody>
        </p:sp>
      </p:grpSp>
      <p:sp>
        <p:nvSpPr>
          <p:cNvPr id="13" name="Texture">
            <a:extLst>
              <a:ext uri="{FF2B5EF4-FFF2-40B4-BE49-F238E27FC236}">
                <a16:creationId xmlns:a16="http://schemas.microsoft.com/office/drawing/2014/main" id="{50457195-385D-490A-91AB-30B969C619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E06FF6D-24FA-4E04-90ED-7DBE228B2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4314825" cy="2235711"/>
          </a:xfrm>
        </p:spPr>
        <p:txBody>
          <a:bodyPr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2D78B-0E21-420F-9DFF-6131CB0F7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68049"/>
            <a:ext cx="4958436" cy="523125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AC2A57-1064-4391-B96B-4D04305E0B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941222"/>
            <a:ext cx="4314825" cy="2927765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D04EB0-850A-4256-8D12-E01A201A4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9CF4AF-C757-4552-AB8A-3B89C3746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62A368-F12B-4B5E-82F0-A6AEE6AF2C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5148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</a:extLst>
            </p:cNvPr>
            <p:cNvSpPr/>
            <p:nvPr/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</a:extLst>
            </p:cNvPr>
            <p:cNvSpPr/>
            <p:nvPr/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</a:extLst>
            </p:cNvPr>
            <p:cNvSpPr/>
            <p:nvPr/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</a:extLst>
            </p:cNvPr>
            <p:cNvSpPr/>
            <p:nvPr/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</a:extLst>
            </p:cNvPr>
            <p:cNvSpPr/>
            <p:nvPr/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sp>
        <p:nvSpPr>
          <p:cNvPr id="12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13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3083B5-1505-44FE-894D-AA1AB6D60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3F3930-F8C8-43B1-BC1A-6264F4ACB2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200" y="2096713"/>
            <a:ext cx="7685037" cy="40802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F4F2F7-3ECA-43D7-BFF3-FBB407AEAB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1/19/2023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A193F-0B61-43DD-8E45-EFEAC43E38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57200" y="155448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625961-D3A8-4945-AEE4-EE1952DBDC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54512" y="6355080"/>
            <a:ext cx="795528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1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48226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81" r:id="rId3"/>
    <p:sldLayoutId id="2147483680" r:id="rId4"/>
    <p:sldLayoutId id="2147483679" r:id="rId5"/>
    <p:sldLayoutId id="2147483678" r:id="rId6"/>
    <p:sldLayoutId id="2147483677" r:id="rId7"/>
    <p:sldLayoutId id="2147483676" r:id="rId8"/>
    <p:sldLayoutId id="2147483675" r:id="rId9"/>
    <p:sldLayoutId id="2147483674" r:id="rId10"/>
    <p:sldLayoutId id="2147483673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Background Fill">
            <a:extLst>
              <a:ext uri="{FF2B5EF4-FFF2-40B4-BE49-F238E27FC236}">
                <a16:creationId xmlns:a16="http://schemas.microsoft.com/office/drawing/2014/main" id="{B6D694DB-A3FC-4F14-A225-17BEBA44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6830984F-4A9C-C0E8-35CE-0597798289D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/>
          </a:blip>
          <a:srcRect r="-1" b="258"/>
          <a:stretch/>
        </p:blipFill>
        <p:spPr>
          <a:xfrm>
            <a:off x="0" y="10"/>
            <a:ext cx="1218894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F45987A-3A2E-45FE-947D-464BBA890C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2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5E33CFE-5B38-72E8-7C44-E59A9F273D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85323" y="868362"/>
            <a:ext cx="5549369" cy="238760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Dogs vs Cats Analyzer</a:t>
            </a:r>
            <a:endParaRPr lang="ro-RO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3BD3E8-C826-F951-331E-FB2BDB4967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54587" y="4333876"/>
            <a:ext cx="5549369" cy="1655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Mitroi Luca</a:t>
            </a:r>
          </a:p>
          <a:p>
            <a:r>
              <a:rPr lang="en-US" dirty="0">
                <a:solidFill>
                  <a:srgbClr val="FFFFFF"/>
                </a:solidFill>
              </a:rPr>
              <a:t>Informatic</a:t>
            </a:r>
            <a:r>
              <a:rPr lang="ro-RO" dirty="0">
                <a:solidFill>
                  <a:srgbClr val="FFFFFF"/>
                </a:solidFill>
              </a:rPr>
              <a:t>ă Aplicată</a:t>
            </a:r>
          </a:p>
          <a:p>
            <a:r>
              <a:rPr lang="ro-RO" dirty="0">
                <a:solidFill>
                  <a:srgbClr val="FFFFFF"/>
                </a:solidFill>
              </a:rPr>
              <a:t>Subgrupa 4</a:t>
            </a:r>
          </a:p>
        </p:txBody>
      </p:sp>
    </p:spTree>
    <p:extLst>
      <p:ext uri="{BB962C8B-B14F-4D97-AF65-F5344CB8AC3E}">
        <p14:creationId xmlns:p14="http://schemas.microsoft.com/office/powerpoint/2010/main" val="2497859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1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973CFC7D-374D-4D67-8994-8DA9D4E23B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Color Fill">
            <a:extLst>
              <a:ext uri="{FF2B5EF4-FFF2-40B4-BE49-F238E27FC236}">
                <a16:creationId xmlns:a16="http://schemas.microsoft.com/office/drawing/2014/main" id="{8F7FA731-5B6E-499C-926D-C2D2D49466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Texture">
            <a:extLst>
              <a:ext uri="{FF2B5EF4-FFF2-40B4-BE49-F238E27FC236}">
                <a16:creationId xmlns:a16="http://schemas.microsoft.com/office/drawing/2014/main" id="{8592B821-10D5-48C0-8022-A904844B7F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60FAB0B-E92A-B83E-5129-CA480B876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11187316" cy="1325563"/>
          </a:xfrm>
        </p:spPr>
        <p:txBody>
          <a:bodyPr>
            <a:normAutofit/>
          </a:bodyPr>
          <a:lstStyle/>
          <a:p>
            <a:r>
              <a:rPr lang="ro-RO" dirty="0"/>
              <a:t>Dogs vs Cats Analyzer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03C736F-A8F8-5586-562A-950C072C63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5351130"/>
              </p:ext>
            </p:extLst>
          </p:nvPr>
        </p:nvGraphicFramePr>
        <p:xfrm>
          <a:off x="457200" y="2097088"/>
          <a:ext cx="11187390" cy="40798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858614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">
            <a:extLst>
              <a:ext uri="{FF2B5EF4-FFF2-40B4-BE49-F238E27FC236}">
                <a16:creationId xmlns:a16="http://schemas.microsoft.com/office/drawing/2014/main" id="{EA80BB55-7342-4C62-56B5-4BC8C72DC6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620" y="532369"/>
            <a:ext cx="2884805" cy="324802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 descr="A picture containing text, cat, mammal, domestic cat&#10;&#10;Description automatically generated">
            <a:extLst>
              <a:ext uri="{FF2B5EF4-FFF2-40B4-BE49-F238E27FC236}">
                <a16:creationId xmlns:a16="http://schemas.microsoft.com/office/drawing/2014/main" id="{0C2A83A7-2465-BEF9-568C-CD04F80F66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3597" y="2658324"/>
            <a:ext cx="2884805" cy="325818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13419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471A3572-4543-4883-A749-0458CD870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Color Fill">
            <a:extLst>
              <a:ext uri="{FF2B5EF4-FFF2-40B4-BE49-F238E27FC236}">
                <a16:creationId xmlns:a16="http://schemas.microsoft.com/office/drawing/2014/main" id="{4036AB30-180B-4ED5-A38B-175705419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7DC96D6-0134-4EA3-8B0A-6A255D6BDE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078029" y="199915"/>
            <a:ext cx="2948860" cy="6658085"/>
            <a:chOff x="9078029" y="199915"/>
            <a:chExt cx="2948860" cy="6658085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FA484B57-E0AB-40D7-94A9-A329991EB2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96665" y="199915"/>
              <a:ext cx="491650" cy="4916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Graphic 9">
              <a:extLst>
                <a:ext uri="{FF2B5EF4-FFF2-40B4-BE49-F238E27FC236}">
                  <a16:creationId xmlns:a16="http://schemas.microsoft.com/office/drawing/2014/main" id="{3E75AC37-AB18-487B-8182-38DE4F4C98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9086126" y="3917237"/>
              <a:ext cx="2932666" cy="2948859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Graphic 9">
              <a:extLst>
                <a:ext uri="{FF2B5EF4-FFF2-40B4-BE49-F238E27FC236}">
                  <a16:creationId xmlns:a16="http://schemas.microsoft.com/office/drawing/2014/main" id="{3D5AE2D9-14F3-4498-A3C2-0E52442778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078030" y="891480"/>
              <a:ext cx="2948859" cy="2948858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75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C281A9A-F165-4FAE-B7EE-3DCDA7D623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63633" y="3793556"/>
              <a:ext cx="355343" cy="355343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18" name="Texture">
            <a:extLst>
              <a:ext uri="{FF2B5EF4-FFF2-40B4-BE49-F238E27FC236}">
                <a16:creationId xmlns:a16="http://schemas.microsoft.com/office/drawing/2014/main" id="{DC83D935-436B-4F4D-A47B-4FD95E2C1D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lIns="0" rIns="0"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E1E0F4-593B-061C-55E5-F201748E7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668049"/>
            <a:ext cx="7685037" cy="1325563"/>
          </a:xfrm>
        </p:spPr>
        <p:txBody>
          <a:bodyPr>
            <a:normAutofit/>
          </a:bodyPr>
          <a:lstStyle/>
          <a:p>
            <a:r>
              <a:rPr lang="ro-RO" dirty="0"/>
              <a:t>Tehnologiile folosite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46C074-530C-F7D2-2247-05C0702AF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096713"/>
            <a:ext cx="7685037" cy="4080250"/>
          </a:xfrm>
        </p:spPr>
        <p:txBody>
          <a:bodyPr>
            <a:normAutofit/>
          </a:bodyPr>
          <a:lstStyle/>
          <a:p>
            <a:r>
              <a:rPr lang="es-ES" dirty="0"/>
              <a:t>Pentru clasificarea imaginilor este utilizat un algoritm de deep learning.</a:t>
            </a:r>
            <a:endParaRPr lang="ro-RO" dirty="0"/>
          </a:p>
          <a:p>
            <a:r>
              <a:rPr lang="es-ES" dirty="0"/>
              <a:t>Acesta a fost antrenat utilizând un set de date de pe platforma Kaggle care conținea un număr de 25000 de imagini cu câini și pisici. </a:t>
            </a:r>
            <a:endParaRPr lang="ro-RO" dirty="0"/>
          </a:p>
          <a:p>
            <a:r>
              <a:rPr lang="es-ES" dirty="0"/>
              <a:t>Pentru realizarea interfeței grafice am utilizat librăria Tkinter a limbajului Python. </a:t>
            </a:r>
            <a:endParaRPr lang="ro-RO" dirty="0"/>
          </a:p>
          <a:p>
            <a:r>
              <a:rPr lang="ro-RO" dirty="0"/>
              <a:t>După ce a fost antrenat un model cu ajutorul platformei Google Colab acesta a fost exportat într-un fișier cu extensia .h5.</a:t>
            </a:r>
          </a:p>
          <a:p>
            <a:r>
              <a:rPr lang="ro-RO" dirty="0"/>
              <a:t>Acesta a fost ulterior încărcat (loaded) în programul care conține interfața grafică.</a:t>
            </a:r>
          </a:p>
        </p:txBody>
      </p:sp>
    </p:spTree>
    <p:extLst>
      <p:ext uri="{BB962C8B-B14F-4D97-AF65-F5344CB8AC3E}">
        <p14:creationId xmlns:p14="http://schemas.microsoft.com/office/powerpoint/2010/main" val="28891162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9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sp>
        <p:nvSpPr>
          <p:cNvPr id="21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3" name="Background Fill">
            <a:extLst>
              <a:ext uri="{FF2B5EF4-FFF2-40B4-BE49-F238E27FC236}">
                <a16:creationId xmlns:a16="http://schemas.microsoft.com/office/drawing/2014/main" id="{FAFB3478-4AEC-431E-93B2-1593839C16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5" name="Color Fill">
            <a:extLst>
              <a:ext uri="{FF2B5EF4-FFF2-40B4-BE49-F238E27FC236}">
                <a16:creationId xmlns:a16="http://schemas.microsoft.com/office/drawing/2014/main" id="{A8A68745-355E-4D81-AA5F-942C71082A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1C12850C-EF14-4106-A11F-48C4BA40AC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31143" y="0"/>
            <a:ext cx="9960857" cy="6836857"/>
            <a:chOff x="2189580" y="0"/>
            <a:chExt cx="9960857" cy="6836857"/>
          </a:xfrm>
        </p:grpSpPr>
        <p:sp>
          <p:nvSpPr>
            <p:cNvPr id="48" name="Graphic 9">
              <a:extLst>
                <a:ext uri="{FF2B5EF4-FFF2-40B4-BE49-F238E27FC236}">
                  <a16:creationId xmlns:a16="http://schemas.microsoft.com/office/drawing/2014/main" id="{1D73543B-AFB9-417A-B636-13EFA6B58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015718" y="1723281"/>
              <a:ext cx="5113576" cy="511357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rgbClr val="FFFFFF"/>
            </a:solidFill>
            <a:ln w="38100" cap="flat">
              <a:solidFill>
                <a:srgbClr val="F7F7F7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Graphic 18">
              <a:extLst>
                <a:ext uri="{FF2B5EF4-FFF2-40B4-BE49-F238E27FC236}">
                  <a16:creationId xmlns:a16="http://schemas.microsoft.com/office/drawing/2014/main" id="{7706CBA2-68DA-4EEA-8553-1E2DEA3A7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007460">
              <a:off x="8912226" y="21507"/>
              <a:ext cx="958174" cy="1460307"/>
            </a:xfrm>
            <a:custGeom>
              <a:avLst/>
              <a:gdLst>
                <a:gd name="connsiteX0" fmla="*/ 3413379 w 3413378"/>
                <a:gd name="connsiteY0" fmla="*/ 3266028 h 6532054"/>
                <a:gd name="connsiteX1" fmla="*/ 1706689 w 3413378"/>
                <a:gd name="connsiteY1" fmla="*/ 6532055 h 6532054"/>
                <a:gd name="connsiteX2" fmla="*/ 0 w 3413378"/>
                <a:gd name="connsiteY2" fmla="*/ 3266028 h 6532054"/>
                <a:gd name="connsiteX3" fmla="*/ 1706689 w 3413378"/>
                <a:gd name="connsiteY3" fmla="*/ 0 h 6532054"/>
                <a:gd name="connsiteX4" fmla="*/ 3413379 w 3413378"/>
                <a:gd name="connsiteY4" fmla="*/ 3266028 h 6532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378" h="6532054">
                  <a:moveTo>
                    <a:pt x="3413379" y="3266028"/>
                  </a:moveTo>
                  <a:cubicBezTo>
                    <a:pt x="3413379" y="5069777"/>
                    <a:pt x="1706689" y="6532055"/>
                    <a:pt x="1706689" y="6532055"/>
                  </a:cubicBezTo>
                  <a:cubicBezTo>
                    <a:pt x="1706689" y="6532055"/>
                    <a:pt x="0" y="5069777"/>
                    <a:pt x="0" y="3266028"/>
                  </a:cubicBezTo>
                  <a:cubicBezTo>
                    <a:pt x="0" y="1462278"/>
                    <a:pt x="1706689" y="0"/>
                    <a:pt x="1706689" y="0"/>
                  </a:cubicBezTo>
                  <a:cubicBezTo>
                    <a:pt x="1706689" y="0"/>
                    <a:pt x="3413379" y="1462278"/>
                    <a:pt x="3413379" y="326602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9" name="Oval 29">
              <a:extLst>
                <a:ext uri="{FF2B5EF4-FFF2-40B4-BE49-F238E27FC236}">
                  <a16:creationId xmlns:a16="http://schemas.microsoft.com/office/drawing/2014/main" id="{359CEB65-181C-4A08-84C1-900DD539A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46265" y="1054209"/>
              <a:ext cx="296462" cy="29646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0" name="Freeform: Shape 30">
              <a:extLst>
                <a:ext uri="{FF2B5EF4-FFF2-40B4-BE49-F238E27FC236}">
                  <a16:creationId xmlns:a16="http://schemas.microsoft.com/office/drawing/2014/main" id="{BD739CE8-0044-4E29-A3E2-4A660BD2E9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40326" y="0"/>
              <a:ext cx="1610111" cy="2327087"/>
            </a:xfrm>
            <a:custGeom>
              <a:avLst/>
              <a:gdLst>
                <a:gd name="connsiteX0" fmla="*/ 0 w 1610111"/>
                <a:gd name="connsiteY0" fmla="*/ 0 h 2327087"/>
                <a:gd name="connsiteX1" fmla="*/ 1610111 w 1610111"/>
                <a:gd name="connsiteY1" fmla="*/ 0 h 2327087"/>
                <a:gd name="connsiteX2" fmla="*/ 1610111 w 1610111"/>
                <a:gd name="connsiteY2" fmla="*/ 2324325 h 2327087"/>
                <a:gd name="connsiteX3" fmla="*/ 1606169 w 1610111"/>
                <a:gd name="connsiteY3" fmla="*/ 2327087 h 2327087"/>
                <a:gd name="connsiteX4" fmla="*/ 8368 w 1610111"/>
                <a:gd name="connsiteY4" fmla="*/ 116098 h 2327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0111" h="2327087">
                  <a:moveTo>
                    <a:pt x="0" y="0"/>
                  </a:moveTo>
                  <a:lnTo>
                    <a:pt x="1610111" y="0"/>
                  </a:lnTo>
                  <a:lnTo>
                    <a:pt x="1610111" y="2324325"/>
                  </a:lnTo>
                  <a:lnTo>
                    <a:pt x="1606169" y="2327087"/>
                  </a:lnTo>
                  <a:cubicBezTo>
                    <a:pt x="1606169" y="2327087"/>
                    <a:pt x="185901" y="1357961"/>
                    <a:pt x="8368" y="116098"/>
                  </a:cubicBezTo>
                  <a:close/>
                </a:path>
              </a:pathLst>
            </a:custGeom>
            <a:blipFill dpi="0" rotWithShape="1">
              <a:blip r:embed="rId2">
                <a:alphaModFix amt="6000"/>
              </a:blip>
              <a:srcRect/>
              <a:tile tx="0" ty="0" sx="100000" sy="100000" flip="none" algn="tl"/>
            </a:blip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51" name="Freeform: Shape 31">
              <a:extLst>
                <a:ext uri="{FF2B5EF4-FFF2-40B4-BE49-F238E27FC236}">
                  <a16:creationId xmlns:a16="http://schemas.microsoft.com/office/drawing/2014/main" id="{BF589D34-480E-4EBD-B77D-955465FEB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189580" y="0"/>
              <a:ext cx="4776075" cy="1569643"/>
            </a:xfrm>
            <a:custGeom>
              <a:avLst/>
              <a:gdLst>
                <a:gd name="connsiteX0" fmla="*/ 0 w 4776075"/>
                <a:gd name="connsiteY0" fmla="*/ 0 h 1569643"/>
                <a:gd name="connsiteX1" fmla="*/ 4776075 w 4776075"/>
                <a:gd name="connsiteY1" fmla="*/ 0 h 1569643"/>
                <a:gd name="connsiteX2" fmla="*/ 4776075 w 4776075"/>
                <a:gd name="connsiteY2" fmla="*/ 1569643 h 1569643"/>
                <a:gd name="connsiteX3" fmla="*/ 2319291 w 4776075"/>
                <a:gd name="connsiteY3" fmla="*/ 1569643 h 1569643"/>
                <a:gd name="connsiteX4" fmla="*/ 48913 w 4776075"/>
                <a:gd name="connsiteY4" fmla="*/ 128022 h 156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76075" h="1569643">
                  <a:moveTo>
                    <a:pt x="0" y="0"/>
                  </a:moveTo>
                  <a:lnTo>
                    <a:pt x="4776075" y="0"/>
                  </a:lnTo>
                  <a:lnTo>
                    <a:pt x="4776075" y="1569643"/>
                  </a:lnTo>
                  <a:lnTo>
                    <a:pt x="2319291" y="1569643"/>
                  </a:lnTo>
                  <a:cubicBezTo>
                    <a:pt x="1298654" y="1569643"/>
                    <a:pt x="422966" y="975207"/>
                    <a:pt x="48913" y="128022"/>
                  </a:cubicBezTo>
                  <a:close/>
                </a:path>
              </a:pathLst>
            </a:custGeom>
            <a:solidFill>
              <a:schemeClr val="accent4">
                <a:lumMod val="75000"/>
                <a:alpha val="28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52" name="Texture">
            <a:extLst>
              <a:ext uri="{FF2B5EF4-FFF2-40B4-BE49-F238E27FC236}">
                <a16:creationId xmlns:a16="http://schemas.microsoft.com/office/drawing/2014/main" id="{E81A6D98-2A79-43ED-9D02-D6826F621D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038B95-3702-A879-A751-96A0D0FF1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58952"/>
            <a:ext cx="6158753" cy="13255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Antrenarea modelului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71D8F6-DAAA-E2FF-EDD2-F6D638566E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7200" y="2286000"/>
            <a:ext cx="6158753" cy="388758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800" dirty="0"/>
              <a:t>În antrenarea modelului au fost utilizate 10 epoci (Epochs). Procesul a durat în medie 20 – 25 de minute, acest timp fiind posibil doar datorită echipamentelor performante oferite de către cei de la Google. 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7B6D100-F8FD-DC76-5AEA-A49587A9FA0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266096" y="3230405"/>
            <a:ext cx="4468704" cy="1586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50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0F358BAA-9C8A-4E17-BAD8-32FD6FFEA7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Color Fill">
            <a:extLst>
              <a:ext uri="{FF2B5EF4-FFF2-40B4-BE49-F238E27FC236}">
                <a16:creationId xmlns:a16="http://schemas.microsoft.com/office/drawing/2014/main" id="{4D6F41A4-BEE3-4935-9371-4ADEA67A22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726F010-956A-40BC-8A1F-8002DC729B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351566" y="0"/>
            <a:ext cx="3840434" cy="6858000"/>
            <a:chOff x="8351565" y="0"/>
            <a:chExt cx="3840434" cy="6858000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386E468-0048-46C4-ADDD-FBE7A6AE9F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60165" y="519204"/>
              <a:ext cx="474635" cy="4746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5B35ED4-0C31-4C8C-A45E-6A3EDEAB28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1" y="0"/>
              <a:ext cx="2955657" cy="679194"/>
            </a:xfrm>
            <a:custGeom>
              <a:avLst/>
              <a:gdLst>
                <a:gd name="connsiteX0" fmla="*/ 0 w 2955657"/>
                <a:gd name="connsiteY0" fmla="*/ 0 h 679194"/>
                <a:gd name="connsiteX1" fmla="*/ 2955657 w 2955657"/>
                <a:gd name="connsiteY1" fmla="*/ 0 h 679194"/>
                <a:gd name="connsiteX2" fmla="*/ 2892839 w 2955657"/>
                <a:gd name="connsiteY2" fmla="*/ 84007 h 679194"/>
                <a:gd name="connsiteX3" fmla="*/ 1630760 w 2955657"/>
                <a:gd name="connsiteY3" fmla="*/ 679194 h 679194"/>
                <a:gd name="connsiteX4" fmla="*/ 0 w 2955657"/>
                <a:gd name="connsiteY4" fmla="*/ 679194 h 679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5657" h="679194">
                  <a:moveTo>
                    <a:pt x="0" y="0"/>
                  </a:moveTo>
                  <a:lnTo>
                    <a:pt x="2955657" y="0"/>
                  </a:lnTo>
                  <a:lnTo>
                    <a:pt x="2892839" y="84007"/>
                  </a:lnTo>
                  <a:cubicBezTo>
                    <a:pt x="2592855" y="447504"/>
                    <a:pt x="2138868" y="679194"/>
                    <a:pt x="1630760" y="679194"/>
                  </a:cubicBezTo>
                  <a:lnTo>
                    <a:pt x="0" y="679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B40A1EF3-FA93-48F4-9F82-BC0C7963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51565" y="4121414"/>
              <a:ext cx="3266317" cy="2736586"/>
            </a:xfrm>
            <a:custGeom>
              <a:avLst/>
              <a:gdLst>
                <a:gd name="connsiteX0" fmla="*/ 1635557 w 3266317"/>
                <a:gd name="connsiteY0" fmla="*/ 0 h 2736586"/>
                <a:gd name="connsiteX1" fmla="*/ 3266317 w 3266317"/>
                <a:gd name="connsiteY1" fmla="*/ 0 h 2736586"/>
                <a:gd name="connsiteX2" fmla="*/ 3266317 w 3266317"/>
                <a:gd name="connsiteY2" fmla="*/ 1630760 h 2736586"/>
                <a:gd name="connsiteX3" fmla="*/ 2892838 w 3266317"/>
                <a:gd name="connsiteY3" fmla="*/ 2671131 h 2736586"/>
                <a:gd name="connsiteX4" fmla="*/ 2833348 w 3266317"/>
                <a:gd name="connsiteY4" fmla="*/ 2736586 h 2736586"/>
                <a:gd name="connsiteX5" fmla="*/ 0 w 3266317"/>
                <a:gd name="connsiteY5" fmla="*/ 2736586 h 2736586"/>
                <a:gd name="connsiteX6" fmla="*/ 0 w 3266317"/>
                <a:gd name="connsiteY6" fmla="*/ 1635558 h 2736586"/>
                <a:gd name="connsiteX7" fmla="*/ 1635557 w 3266317"/>
                <a:gd name="connsiteY7" fmla="*/ 0 h 2736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6317" h="2736586">
                  <a:moveTo>
                    <a:pt x="1635557" y="0"/>
                  </a:moveTo>
                  <a:lnTo>
                    <a:pt x="3266317" y="0"/>
                  </a:lnTo>
                  <a:lnTo>
                    <a:pt x="3266317" y="1630760"/>
                  </a:lnTo>
                  <a:cubicBezTo>
                    <a:pt x="3266317" y="2025955"/>
                    <a:pt x="3126159" y="2388411"/>
                    <a:pt x="2892838" y="2671131"/>
                  </a:cubicBezTo>
                  <a:lnTo>
                    <a:pt x="2833348" y="2736586"/>
                  </a:lnTo>
                  <a:lnTo>
                    <a:pt x="0" y="2736586"/>
                  </a:lnTo>
                  <a:lnTo>
                    <a:pt x="0" y="1635558"/>
                  </a:lnTo>
                  <a:cubicBezTo>
                    <a:pt x="0" y="732255"/>
                    <a:pt x="732254" y="0"/>
                    <a:pt x="1635557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985F09D-6969-44D0-B04F-4EDE0FEDAF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755674" y="3386384"/>
              <a:ext cx="436325" cy="1309674"/>
            </a:xfrm>
            <a:custGeom>
              <a:avLst/>
              <a:gdLst>
                <a:gd name="connsiteX0" fmla="*/ 470325 w 477612"/>
                <a:gd name="connsiteY0" fmla="*/ 0 h 1433600"/>
                <a:gd name="connsiteX1" fmla="*/ 475607 w 477612"/>
                <a:gd name="connsiteY1" fmla="*/ 3701 h 1433600"/>
                <a:gd name="connsiteX2" fmla="*/ 477612 w 477612"/>
                <a:gd name="connsiteY2" fmla="*/ 5160 h 1433600"/>
                <a:gd name="connsiteX3" fmla="*/ 477612 w 477612"/>
                <a:gd name="connsiteY3" fmla="*/ 1428441 h 1433600"/>
                <a:gd name="connsiteX4" fmla="*/ 475607 w 477612"/>
                <a:gd name="connsiteY4" fmla="*/ 1429900 h 1433600"/>
                <a:gd name="connsiteX5" fmla="*/ 470325 w 477612"/>
                <a:gd name="connsiteY5" fmla="*/ 1433600 h 1433600"/>
                <a:gd name="connsiteX6" fmla="*/ 0 w 477612"/>
                <a:gd name="connsiteY6" fmla="*/ 716800 h 1433600"/>
                <a:gd name="connsiteX7" fmla="*/ 470325 w 477612"/>
                <a:gd name="connsiteY7" fmla="*/ 0 h 14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7612" h="1433600">
                  <a:moveTo>
                    <a:pt x="470325" y="0"/>
                  </a:moveTo>
                  <a:cubicBezTo>
                    <a:pt x="470325" y="0"/>
                    <a:pt x="472162" y="1254"/>
                    <a:pt x="475607" y="3701"/>
                  </a:cubicBezTo>
                  <a:lnTo>
                    <a:pt x="477612" y="5160"/>
                  </a:lnTo>
                  <a:lnTo>
                    <a:pt x="477612" y="1428441"/>
                  </a:lnTo>
                  <a:lnTo>
                    <a:pt x="475607" y="1429900"/>
                  </a:lnTo>
                  <a:cubicBezTo>
                    <a:pt x="472162" y="1432347"/>
                    <a:pt x="470325" y="1433600"/>
                    <a:pt x="470325" y="1433600"/>
                  </a:cubicBezTo>
                  <a:cubicBezTo>
                    <a:pt x="470325" y="1433600"/>
                    <a:pt x="0" y="1112672"/>
                    <a:pt x="0" y="716800"/>
                  </a:cubicBezTo>
                  <a:cubicBezTo>
                    <a:pt x="0" y="320929"/>
                    <a:pt x="470325" y="0"/>
                    <a:pt x="470325" y="0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20000"/>
                  <a:lumOff val="80000"/>
                </a:schemeClr>
              </a:fgClr>
              <a:bgClr>
                <a:schemeClr val="accent4">
                  <a:lumMod val="60000"/>
                  <a:lumOff val="40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  <p:sp>
          <p:nvSpPr>
            <p:cNvPr id="16" name="Graphic 9">
              <a:extLst>
                <a:ext uri="{FF2B5EF4-FFF2-40B4-BE49-F238E27FC236}">
                  <a16:creationId xmlns:a16="http://schemas.microsoft.com/office/drawing/2014/main" id="{003913A0-A3C0-4ED8-8920-318068FBC4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385870" y="791588"/>
              <a:ext cx="3232012" cy="3232012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sp>
        <p:nvSpPr>
          <p:cNvPr id="18" name="Texture">
            <a:extLst>
              <a:ext uri="{FF2B5EF4-FFF2-40B4-BE49-F238E27FC236}">
                <a16:creationId xmlns:a16="http://schemas.microsoft.com/office/drawing/2014/main" id="{7FE1D329-7CB2-4DF5-B0C0-36DD19EBC6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" name="Background Fill">
            <a:extLst>
              <a:ext uri="{FF2B5EF4-FFF2-40B4-BE49-F238E27FC236}">
                <a16:creationId xmlns:a16="http://schemas.microsoft.com/office/drawing/2014/main" id="{B43F8043-C799-466F-8C9B-9AB1ADB60E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Color Fill">
            <a:extLst>
              <a:ext uri="{FF2B5EF4-FFF2-40B4-BE49-F238E27FC236}">
                <a16:creationId xmlns:a16="http://schemas.microsoft.com/office/drawing/2014/main" id="{E2539269-A988-4404-9F15-456795083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>
              <a:lumMod val="75000"/>
              <a:lumOff val="25000"/>
              <a:alpha val="40000"/>
            </a:schemeClr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606F529-CD5D-4778-9EFF-539782DE4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227"/>
            <a:ext cx="12192000" cy="6861227"/>
            <a:chOff x="0" y="-3227"/>
            <a:chExt cx="12192000" cy="6861227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3DD05D7-729A-4FEE-8BAE-4DF76A86DE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58790" y="124188"/>
              <a:ext cx="215755" cy="21575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en-US" dirty="0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6A34F10-25C0-4696-A77E-D08B72EA7C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79553" y="2866365"/>
              <a:ext cx="697984" cy="697984"/>
            </a:xfrm>
            <a:prstGeom prst="ellipse">
              <a:avLst/>
            </a:prstGeom>
            <a:solidFill>
              <a:schemeClr val="accent1"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1CF4D24D-08A4-4D2F-9911-46A2D17E6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56134" y="3762066"/>
              <a:ext cx="230192" cy="230191"/>
            </a:xfrm>
            <a:prstGeom prst="ellipse">
              <a:avLst/>
            </a:prstGeom>
            <a:solidFill>
              <a:schemeClr val="accent4">
                <a:lumMod val="20000"/>
                <a:lumOff val="80000"/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Graphic 9">
              <a:extLst>
                <a:ext uri="{FF2B5EF4-FFF2-40B4-BE49-F238E27FC236}">
                  <a16:creationId xmlns:a16="http://schemas.microsoft.com/office/drawing/2014/main" id="{A60E1FF2-EE91-4C0C-914A-262F36E1E7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451544" y="-3227"/>
              <a:ext cx="2740456" cy="2740456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Graphic 9">
              <a:extLst>
                <a:ext uri="{FF2B5EF4-FFF2-40B4-BE49-F238E27FC236}">
                  <a16:creationId xmlns:a16="http://schemas.microsoft.com/office/drawing/2014/main" id="{8B579174-67A2-4DA2-8E51-013AFF86CC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9621871" y="163409"/>
              <a:ext cx="2387894" cy="2387894"/>
            </a:xfrm>
            <a:custGeom>
              <a:avLst/>
              <a:gdLst>
                <a:gd name="connsiteX0" fmla="*/ 6861546 w 6861545"/>
                <a:gd name="connsiteY0" fmla="*/ 6861546 h 6861545"/>
                <a:gd name="connsiteX1" fmla="*/ 3435812 w 6861545"/>
                <a:gd name="connsiteY1" fmla="*/ 6861546 h 6861545"/>
                <a:gd name="connsiteX2" fmla="*/ 0 w 6861545"/>
                <a:gd name="connsiteY2" fmla="*/ 3425734 h 6861545"/>
                <a:gd name="connsiteX3" fmla="*/ 0 w 6861545"/>
                <a:gd name="connsiteY3" fmla="*/ 0 h 6861545"/>
                <a:gd name="connsiteX4" fmla="*/ 3425734 w 6861545"/>
                <a:gd name="connsiteY4" fmla="*/ 0 h 6861545"/>
                <a:gd name="connsiteX5" fmla="*/ 6861546 w 6861545"/>
                <a:gd name="connsiteY5" fmla="*/ 3435812 h 6861545"/>
                <a:gd name="connsiteX6" fmla="*/ 6861546 w 6861545"/>
                <a:gd name="connsiteY6" fmla="*/ 6861546 h 686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61545" h="6861545">
                  <a:moveTo>
                    <a:pt x="6861546" y="6861546"/>
                  </a:moveTo>
                  <a:lnTo>
                    <a:pt x="3435812" y="6861546"/>
                  </a:lnTo>
                  <a:cubicBezTo>
                    <a:pt x="1538245" y="6861546"/>
                    <a:pt x="0" y="5323301"/>
                    <a:pt x="0" y="3425734"/>
                  </a:cubicBezTo>
                  <a:lnTo>
                    <a:pt x="0" y="0"/>
                  </a:lnTo>
                  <a:lnTo>
                    <a:pt x="3425734" y="0"/>
                  </a:lnTo>
                  <a:cubicBezTo>
                    <a:pt x="5323301" y="0"/>
                    <a:pt x="6861546" y="1538245"/>
                    <a:pt x="6861546" y="3435812"/>
                  </a:cubicBezTo>
                  <a:lnTo>
                    <a:pt x="6861546" y="686154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86CAC630-4D61-4D13-88B3-734086C50A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3060" y="599153"/>
              <a:ext cx="823413" cy="1000074"/>
            </a:xfrm>
            <a:custGeom>
              <a:avLst/>
              <a:gdLst>
                <a:gd name="connsiteX0" fmla="*/ 1087069 w 1119832"/>
                <a:gd name="connsiteY0" fmla="*/ 1138 h 1360088"/>
                <a:gd name="connsiteX1" fmla="*/ 1119832 w 1119832"/>
                <a:gd name="connsiteY1" fmla="*/ 3278 h 1360088"/>
                <a:gd name="connsiteX2" fmla="*/ 1119832 w 1119832"/>
                <a:gd name="connsiteY2" fmla="*/ 1097964 h 1360088"/>
                <a:gd name="connsiteX3" fmla="*/ 1109686 w 1119832"/>
                <a:gd name="connsiteY3" fmla="*/ 1109686 h 1360088"/>
                <a:gd name="connsiteX4" fmla="*/ 25249 w 1119832"/>
                <a:gd name="connsiteY4" fmla="*/ 1334840 h 1360088"/>
                <a:gd name="connsiteX5" fmla="*/ 250404 w 1119832"/>
                <a:gd name="connsiteY5" fmla="*/ 250404 h 1360088"/>
                <a:gd name="connsiteX6" fmla="*/ 1087069 w 1119832"/>
                <a:gd name="connsiteY6" fmla="*/ 1138 h 136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9832" h="1360088">
                  <a:moveTo>
                    <a:pt x="1087069" y="1138"/>
                  </a:moveTo>
                  <a:lnTo>
                    <a:pt x="1119832" y="3278"/>
                  </a:lnTo>
                  <a:lnTo>
                    <a:pt x="1119832" y="1097964"/>
                  </a:lnTo>
                  <a:lnTo>
                    <a:pt x="1109686" y="1109686"/>
                  </a:lnTo>
                  <a:cubicBezTo>
                    <a:pt x="748058" y="1471314"/>
                    <a:pt x="25249" y="1334840"/>
                    <a:pt x="25249" y="1334840"/>
                  </a:cubicBezTo>
                  <a:cubicBezTo>
                    <a:pt x="25249" y="1334840"/>
                    <a:pt x="-111224" y="612032"/>
                    <a:pt x="250404" y="250404"/>
                  </a:cubicBezTo>
                  <a:cubicBezTo>
                    <a:pt x="476422" y="24386"/>
                    <a:pt x="843525" y="-7060"/>
                    <a:pt x="1087069" y="1138"/>
                  </a:cubicBez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79CE322-CC11-442C-A018-DE4477110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903403"/>
              <a:ext cx="1715504" cy="2954597"/>
            </a:xfrm>
            <a:custGeom>
              <a:avLst/>
              <a:gdLst>
                <a:gd name="connsiteX0" fmla="*/ 0 w 2429360"/>
                <a:gd name="connsiteY0" fmla="*/ 0 h 4184064"/>
                <a:gd name="connsiteX1" fmla="*/ 329124 w 2429360"/>
                <a:gd name="connsiteY1" fmla="*/ 0 h 4184064"/>
                <a:gd name="connsiteX2" fmla="*/ 2429360 w 2429360"/>
                <a:gd name="connsiteY2" fmla="*/ 2100236 h 4184064"/>
                <a:gd name="connsiteX3" fmla="*/ 2429360 w 2429360"/>
                <a:gd name="connsiteY3" fmla="*/ 4184064 h 4184064"/>
                <a:gd name="connsiteX4" fmla="*/ 132331 w 2429360"/>
                <a:gd name="connsiteY4" fmla="*/ 4184064 h 4184064"/>
                <a:gd name="connsiteX5" fmla="*/ 120545 w 2429360"/>
                <a:gd name="connsiteY5" fmla="*/ 4183469 h 4184064"/>
                <a:gd name="connsiteX6" fmla="*/ 0 w 2429360"/>
                <a:gd name="connsiteY6" fmla="*/ 4165072 h 418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9360" h="4184064">
                  <a:moveTo>
                    <a:pt x="0" y="0"/>
                  </a:moveTo>
                  <a:lnTo>
                    <a:pt x="329124" y="0"/>
                  </a:lnTo>
                  <a:cubicBezTo>
                    <a:pt x="1489065" y="0"/>
                    <a:pt x="2429360" y="940295"/>
                    <a:pt x="2429360" y="2100236"/>
                  </a:cubicBezTo>
                  <a:lnTo>
                    <a:pt x="2429360" y="4184064"/>
                  </a:lnTo>
                  <a:lnTo>
                    <a:pt x="132331" y="4184064"/>
                  </a:lnTo>
                  <a:lnTo>
                    <a:pt x="120545" y="4183469"/>
                  </a:lnTo>
                  <a:lnTo>
                    <a:pt x="0" y="4165072"/>
                  </a:ln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00BCD36D-87B5-4011-9D23-FE2BB6828E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168300"/>
              <a:ext cx="1533337" cy="2555470"/>
            </a:xfrm>
            <a:custGeom>
              <a:avLst/>
              <a:gdLst>
                <a:gd name="connsiteX0" fmla="*/ 0 w 1986804"/>
                <a:gd name="connsiteY0" fmla="*/ 0 h 2902159"/>
                <a:gd name="connsiteX1" fmla="*/ 533594 w 1986804"/>
                <a:gd name="connsiteY1" fmla="*/ 0 h 2902159"/>
                <a:gd name="connsiteX2" fmla="*/ 1986804 w 1986804"/>
                <a:gd name="connsiteY2" fmla="*/ 1453211 h 2902159"/>
                <a:gd name="connsiteX3" fmla="*/ 1986804 w 1986804"/>
                <a:gd name="connsiteY3" fmla="*/ 2902159 h 2902159"/>
                <a:gd name="connsiteX4" fmla="*/ 537856 w 1986804"/>
                <a:gd name="connsiteY4" fmla="*/ 2902159 h 2902159"/>
                <a:gd name="connsiteX5" fmla="*/ 105713 w 1986804"/>
                <a:gd name="connsiteY5" fmla="*/ 2836826 h 2902159"/>
                <a:gd name="connsiteX6" fmla="*/ 0 w 1986804"/>
                <a:gd name="connsiteY6" fmla="*/ 2798136 h 290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86804" h="2902159">
                  <a:moveTo>
                    <a:pt x="0" y="0"/>
                  </a:moveTo>
                  <a:lnTo>
                    <a:pt x="533594" y="0"/>
                  </a:lnTo>
                  <a:cubicBezTo>
                    <a:pt x="1336188" y="0"/>
                    <a:pt x="1986804" y="650616"/>
                    <a:pt x="1986804" y="1453211"/>
                  </a:cubicBezTo>
                  <a:lnTo>
                    <a:pt x="1986804" y="2902159"/>
                  </a:lnTo>
                  <a:lnTo>
                    <a:pt x="537856" y="2902159"/>
                  </a:lnTo>
                  <a:cubicBezTo>
                    <a:pt x="387370" y="2902159"/>
                    <a:pt x="242226" y="2879286"/>
                    <a:pt x="105713" y="2836826"/>
                  </a:cubicBezTo>
                  <a:lnTo>
                    <a:pt x="0" y="2798136"/>
                  </a:lnTo>
                  <a:close/>
                </a:path>
              </a:pathLst>
            </a:custGeom>
            <a:pattFill prst="pct5">
              <a:fgClr>
                <a:schemeClr val="accent4">
                  <a:lumMod val="60000"/>
                  <a:lumOff val="40000"/>
                </a:schemeClr>
              </a:fgClr>
              <a:bgClr>
                <a:schemeClr val="accent1">
                  <a:lumMod val="75000"/>
                </a:schemeClr>
              </a:bgClr>
            </a:patt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29659E5-874B-44E0-BE0A-B8409AF89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85047" y="4685933"/>
              <a:ext cx="2406953" cy="2172067"/>
            </a:xfrm>
            <a:custGeom>
              <a:avLst/>
              <a:gdLst>
                <a:gd name="connsiteX0" fmla="*/ 1229573 w 2406953"/>
                <a:gd name="connsiteY0" fmla="*/ 0 h 2172067"/>
                <a:gd name="connsiteX1" fmla="*/ 2406313 w 2406953"/>
                <a:gd name="connsiteY1" fmla="*/ 1496275 h 2172067"/>
                <a:gd name="connsiteX2" fmla="*/ 2406953 w 2406953"/>
                <a:gd name="connsiteY2" fmla="*/ 1499327 h 2172067"/>
                <a:gd name="connsiteX3" fmla="*/ 2406953 w 2406953"/>
                <a:gd name="connsiteY3" fmla="*/ 2172067 h 2172067"/>
                <a:gd name="connsiteX4" fmla="*/ 36154 w 2406953"/>
                <a:gd name="connsiteY4" fmla="*/ 2172067 h 2172067"/>
                <a:gd name="connsiteX5" fmla="*/ 13809 w 2406953"/>
                <a:gd name="connsiteY5" fmla="*/ 2065529 h 2172067"/>
                <a:gd name="connsiteX6" fmla="*/ 0 w 2406953"/>
                <a:gd name="connsiteY6" fmla="*/ 1873933 h 2172067"/>
                <a:gd name="connsiteX7" fmla="*/ 1229573 w 2406953"/>
                <a:gd name="connsiteY7" fmla="*/ 0 h 2172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06953" h="2172067">
                  <a:moveTo>
                    <a:pt x="1229573" y="0"/>
                  </a:moveTo>
                  <a:cubicBezTo>
                    <a:pt x="1229573" y="0"/>
                    <a:pt x="2170965" y="642363"/>
                    <a:pt x="2406313" y="1496275"/>
                  </a:cubicBezTo>
                  <a:lnTo>
                    <a:pt x="2406953" y="1499327"/>
                  </a:lnTo>
                  <a:lnTo>
                    <a:pt x="2406953" y="2172067"/>
                  </a:lnTo>
                  <a:lnTo>
                    <a:pt x="36154" y="2172067"/>
                  </a:lnTo>
                  <a:lnTo>
                    <a:pt x="13809" y="2065529"/>
                  </a:lnTo>
                  <a:cubicBezTo>
                    <a:pt x="4803" y="2002533"/>
                    <a:pt x="0" y="1938616"/>
                    <a:pt x="0" y="1873933"/>
                  </a:cubicBezTo>
                  <a:cubicBezTo>
                    <a:pt x="0" y="839004"/>
                    <a:pt x="1229573" y="0"/>
                    <a:pt x="1229573" y="0"/>
                  </a:cubicBezTo>
                  <a:close/>
                </a:path>
              </a:pathLst>
            </a:custGeom>
            <a:solidFill>
              <a:schemeClr val="accent1">
                <a:lumMod val="75000"/>
                <a:alpha val="65000"/>
              </a:schemeClr>
            </a:solidFill>
            <a:ln w="933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5" name="Texture">
            <a:extLst>
              <a:ext uri="{FF2B5EF4-FFF2-40B4-BE49-F238E27FC236}">
                <a16:creationId xmlns:a16="http://schemas.microsoft.com/office/drawing/2014/main" id="{805817B5-27FE-455C-B285-B97D53E1E9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blipFill dpi="0" rotWithShape="1">
            <a:blip r:embed="rId2">
              <a:alphaModFix amt="6000"/>
            </a:blip>
            <a:srcRect/>
            <a:tile tx="0" ty="0" sx="100000" sy="100000" flip="none" algn="tl"/>
          </a:blip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4BF843-05A1-69F2-0996-DE056B256E3F}"/>
              </a:ext>
            </a:extLst>
          </p:cNvPr>
          <p:cNvSpPr txBox="1"/>
          <p:nvPr/>
        </p:nvSpPr>
        <p:spPr>
          <a:xfrm>
            <a:off x="2990302" y="1052180"/>
            <a:ext cx="5859787" cy="282498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dirty="0">
                <a:latin typeface="+mj-lt"/>
                <a:ea typeface="+mj-ea"/>
                <a:cs typeface="+mj-cs"/>
              </a:rPr>
              <a:t>Mulțumesc pentru atenție!</a:t>
            </a:r>
          </a:p>
        </p:txBody>
      </p:sp>
    </p:spTree>
    <p:extLst>
      <p:ext uri="{BB962C8B-B14F-4D97-AF65-F5344CB8AC3E}">
        <p14:creationId xmlns:p14="http://schemas.microsoft.com/office/powerpoint/2010/main" val="2624129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ropicVTI">
  <a:themeElements>
    <a:clrScheme name="AnalogousFromLightSeedLeftStep">
      <a:dk1>
        <a:srgbClr val="000000"/>
      </a:dk1>
      <a:lt1>
        <a:srgbClr val="FFFFFF"/>
      </a:lt1>
      <a:dk2>
        <a:srgbClr val="412D24"/>
      </a:dk2>
      <a:lt2>
        <a:srgbClr val="E8E2E8"/>
      </a:lt2>
      <a:accent1>
        <a:srgbClr val="7FAD7E"/>
      </a:accent1>
      <a:accent2>
        <a:srgbClr val="8BAB72"/>
      </a:accent2>
      <a:accent3>
        <a:srgbClr val="9EA57A"/>
      </a:accent3>
      <a:accent4>
        <a:srgbClr val="B0A075"/>
      </a:accent4>
      <a:accent5>
        <a:srgbClr val="C19987"/>
      </a:accent5>
      <a:accent6>
        <a:srgbClr val="BC7D83"/>
      </a:accent6>
      <a:hlink>
        <a:srgbClr val="AD69AE"/>
      </a:hlink>
      <a:folHlink>
        <a:srgbClr val="7F7F7F"/>
      </a:folHlink>
    </a:clrScheme>
    <a:fontScheme name="Tropic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opicVTI" id="{DE8751F2-0439-4D1D-A674-AFC241C9701D}" vid="{C41D9140-98E0-4A26-97C4-97FDCB8D6E0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TM10001114[[fn=Gallery]]</Template>
  <TotalTime>13</TotalTime>
  <Words>216</Words>
  <Application>Microsoft Office PowerPoint</Application>
  <PresentationFormat>Widescreen</PresentationFormat>
  <Paragraphs>17</Paragraphs>
  <Slides>6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Gill Sans Nova</vt:lpstr>
      <vt:lpstr>TropicVTI</vt:lpstr>
      <vt:lpstr>Dogs vs Cats Analyzer</vt:lpstr>
      <vt:lpstr>Dogs vs Cats Analyzer</vt:lpstr>
      <vt:lpstr>PowerPoint Presentation</vt:lpstr>
      <vt:lpstr>Tehnologiile folosite</vt:lpstr>
      <vt:lpstr>Antrenarea modelului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Dogs vs Cats Analyzer</dc:title>
  <dc:creator>Luca Mitroi</dc:creator>
  <cp:lastModifiedBy>Luca Mitroi</cp:lastModifiedBy>
  <cp:revision>1</cp:revision>
  <dcterms:created xsi:type="dcterms:W3CDTF">2023-01-19T16:49:48Z</dcterms:created>
  <dcterms:modified xsi:type="dcterms:W3CDTF">2023-01-19T17:03:09Z</dcterms:modified>
</cp:coreProperties>
</file>

<file path=docProps/thumbnail.jpeg>
</file>